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28"/>
  </p:notesMasterIdLst>
  <p:handoutMasterIdLst>
    <p:handoutMasterId r:id="rId129"/>
  </p:handoutMasterIdLst>
  <p:sldIdLst>
    <p:sldId id="349" r:id="rId2"/>
    <p:sldId id="338" r:id="rId3"/>
    <p:sldId id="257" r:id="rId4"/>
    <p:sldId id="258" r:id="rId5"/>
    <p:sldId id="259" r:id="rId6"/>
    <p:sldId id="260" r:id="rId7"/>
    <p:sldId id="352" r:id="rId8"/>
    <p:sldId id="385" r:id="rId9"/>
    <p:sldId id="413" r:id="rId10"/>
    <p:sldId id="821" r:id="rId11"/>
    <p:sldId id="822" r:id="rId12"/>
    <p:sldId id="823" r:id="rId13"/>
    <p:sldId id="824" r:id="rId14"/>
    <p:sldId id="825" r:id="rId15"/>
    <p:sldId id="826" r:id="rId16"/>
    <p:sldId id="827" r:id="rId17"/>
    <p:sldId id="828" r:id="rId18"/>
    <p:sldId id="829" r:id="rId19"/>
    <p:sldId id="830" r:id="rId20"/>
    <p:sldId id="831" r:id="rId21"/>
    <p:sldId id="832" r:id="rId22"/>
    <p:sldId id="345" r:id="rId23"/>
    <p:sldId id="346" r:id="rId24"/>
    <p:sldId id="369" r:id="rId25"/>
    <p:sldId id="370" r:id="rId26"/>
    <p:sldId id="371" r:id="rId27"/>
    <p:sldId id="372" r:id="rId28"/>
    <p:sldId id="373" r:id="rId29"/>
    <p:sldId id="374" r:id="rId30"/>
    <p:sldId id="383" r:id="rId31"/>
    <p:sldId id="510" r:id="rId32"/>
    <p:sldId id="509" r:id="rId33"/>
    <p:sldId id="511" r:id="rId34"/>
    <p:sldId id="512" r:id="rId35"/>
    <p:sldId id="514" r:id="rId36"/>
    <p:sldId id="513" r:id="rId37"/>
    <p:sldId id="503" r:id="rId38"/>
    <p:sldId id="508" r:id="rId39"/>
    <p:sldId id="398" r:id="rId40"/>
    <p:sldId id="348" r:id="rId41"/>
    <p:sldId id="506" r:id="rId42"/>
    <p:sldId id="507" r:id="rId43"/>
    <p:sldId id="399" r:id="rId44"/>
    <p:sldId id="412" r:id="rId45"/>
    <p:sldId id="407" r:id="rId46"/>
    <p:sldId id="411" r:id="rId47"/>
    <p:sldId id="410" r:id="rId48"/>
    <p:sldId id="504" r:id="rId49"/>
    <p:sldId id="505" r:id="rId50"/>
    <p:sldId id="384" r:id="rId51"/>
    <p:sldId id="454" r:id="rId52"/>
    <p:sldId id="455" r:id="rId53"/>
    <p:sldId id="456" r:id="rId54"/>
    <p:sldId id="457" r:id="rId55"/>
    <p:sldId id="458" r:id="rId56"/>
    <p:sldId id="459" r:id="rId57"/>
    <p:sldId id="453" r:id="rId58"/>
    <p:sldId id="386" r:id="rId59"/>
    <p:sldId id="387"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522" r:id="rId77"/>
    <p:sldId id="523" r:id="rId78"/>
    <p:sldId id="524" r:id="rId79"/>
    <p:sldId id="525" r:id="rId80"/>
    <p:sldId id="526" r:id="rId81"/>
    <p:sldId id="521" r:id="rId82"/>
    <p:sldId id="516" r:id="rId83"/>
    <p:sldId id="515" r:id="rId84"/>
    <p:sldId id="517" r:id="rId85"/>
    <p:sldId id="518" r:id="rId86"/>
    <p:sldId id="520" r:id="rId87"/>
    <p:sldId id="519" r:id="rId88"/>
    <p:sldId id="476" r:id="rId89"/>
    <p:sldId id="480" r:id="rId90"/>
    <p:sldId id="481" r:id="rId91"/>
    <p:sldId id="483" r:id="rId92"/>
    <p:sldId id="484" r:id="rId93"/>
    <p:sldId id="485" r:id="rId94"/>
    <p:sldId id="486" r:id="rId95"/>
    <p:sldId id="482" r:id="rId96"/>
    <p:sldId id="487" r:id="rId97"/>
    <p:sldId id="488" r:id="rId98"/>
    <p:sldId id="489" r:id="rId99"/>
    <p:sldId id="490" r:id="rId100"/>
    <p:sldId id="491" r:id="rId101"/>
    <p:sldId id="492" r:id="rId102"/>
    <p:sldId id="493" r:id="rId103"/>
    <p:sldId id="494" r:id="rId104"/>
    <p:sldId id="496" r:id="rId105"/>
    <p:sldId id="497" r:id="rId106"/>
    <p:sldId id="498" r:id="rId107"/>
    <p:sldId id="495" r:id="rId108"/>
    <p:sldId id="499" r:id="rId109"/>
    <p:sldId id="500" r:id="rId110"/>
    <p:sldId id="501" r:id="rId111"/>
    <p:sldId id="477" r:id="rId112"/>
    <p:sldId id="478" r:id="rId113"/>
    <p:sldId id="375" r:id="rId114"/>
    <p:sldId id="376" r:id="rId115"/>
    <p:sldId id="377" r:id="rId116"/>
    <p:sldId id="378" r:id="rId117"/>
    <p:sldId id="379" r:id="rId118"/>
    <p:sldId id="380" r:id="rId119"/>
    <p:sldId id="381" r:id="rId120"/>
    <p:sldId id="382" r:id="rId121"/>
    <p:sldId id="479" r:id="rId122"/>
    <p:sldId id="388" r:id="rId123"/>
    <p:sldId id="502" r:id="rId124"/>
    <p:sldId id="527" r:id="rId125"/>
    <p:sldId id="528" r:id="rId126"/>
    <p:sldId id="529" r:id="rId12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18.09.2024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18.09.2024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23</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53</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109</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18.09.2024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18/09/2024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18.09.2024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18.09.2024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18.09.2024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1239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18.09.2024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36792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8.jpg"/><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29.jpg"/><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1.jp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dirty="0"/>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Algorytmy Sztucznej Inteligencji(AI) 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1"/>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4" y="1545636"/>
            <a:ext cx="4574156" cy="2516073"/>
          </a:xfrm>
          <a:prstGeom prst="rect">
            <a:avLst/>
          </a:prstGeom>
          <a:noFill/>
        </p:spPr>
        <p:txBody>
          <a:bodyPr wrap="square">
            <a:spAutoFit/>
          </a:bodyPr>
          <a:lstStyle/>
          <a:p>
            <a:pPr marL="214313" indent="-214313">
              <a:buFont typeface="Arial" panose="020B0604020202020204" pitchFamily="34" charset="0"/>
              <a:buChar char="•"/>
            </a:pPr>
            <a:r>
              <a:rPr lang="pl-PL" dirty="0"/>
              <a:t>Inteligencja językowa</a:t>
            </a:r>
          </a:p>
          <a:p>
            <a:pPr marL="214313" indent="-214313">
              <a:buFont typeface="Arial" panose="020B0604020202020204" pitchFamily="34" charset="0"/>
              <a:buChar char="•"/>
            </a:pPr>
            <a:r>
              <a:rPr lang="pl-PL" dirty="0"/>
              <a:t>Inteligencja logiczna lub matematyczna</a:t>
            </a:r>
          </a:p>
          <a:p>
            <a:pPr marL="214313" indent="-214313">
              <a:buFont typeface="Arial" panose="020B0604020202020204" pitchFamily="34" charset="0"/>
              <a:buChar char="•"/>
            </a:pPr>
            <a:r>
              <a:rPr lang="pl-PL" dirty="0"/>
              <a:t>Inteligencja wizualno-przestrzenna</a:t>
            </a:r>
          </a:p>
          <a:p>
            <a:pPr marL="214313" indent="-214313">
              <a:buFont typeface="Arial" panose="020B0604020202020204" pitchFamily="34" charset="0"/>
              <a:buChar char="•"/>
            </a:pPr>
            <a:r>
              <a:rPr lang="pl-PL" dirty="0"/>
              <a:t>Inteligencja muzyczna</a:t>
            </a:r>
          </a:p>
          <a:p>
            <a:pPr marL="214313" indent="-214313">
              <a:buFont typeface="Arial" panose="020B0604020202020204" pitchFamily="34" charset="0"/>
              <a:buChar char="•"/>
            </a:pPr>
            <a:r>
              <a:rPr lang="pl-PL" dirty="0"/>
              <a:t>Inteligencja interpersonalna (społeczna)</a:t>
            </a:r>
          </a:p>
          <a:p>
            <a:pPr marL="214313" indent="-214313">
              <a:buFont typeface="Arial" panose="020B0604020202020204" pitchFamily="34" charset="0"/>
              <a:buChar char="•"/>
            </a:pPr>
            <a:r>
              <a:rPr lang="pl-PL" dirty="0"/>
              <a:t>Inteligencja interpersonalna (refleksyjna)</a:t>
            </a:r>
          </a:p>
          <a:p>
            <a:pPr marL="214313" indent="-214313">
              <a:buFont typeface="Arial" panose="020B0604020202020204" pitchFamily="34" charset="0"/>
              <a:buChar char="•"/>
            </a:pPr>
            <a:r>
              <a:rPr lang="pl-PL" dirty="0"/>
              <a:t>Inteligencja ruchowa</a:t>
            </a:r>
          </a:p>
          <a:p>
            <a:pPr marL="214313" indent="-214313">
              <a:buFont typeface="Arial" panose="020B0604020202020204" pitchFamily="34" charset="0"/>
              <a:buChar char="•"/>
            </a:pPr>
            <a:r>
              <a:rPr lang="pl-PL" dirty="0"/>
              <a:t>Inteligencja przyrodnicza</a:t>
            </a:r>
          </a:p>
          <a:p>
            <a:pPr marL="214313" indent="-214313">
              <a:buFont typeface="Arial" panose="020B0604020202020204" pitchFamily="34" charset="0"/>
              <a:buChar char="•"/>
            </a:pPr>
            <a:endParaRPr lang="pl-PL" sz="1350" dirty="0"/>
          </a:p>
        </p:txBody>
      </p:sp>
    </p:spTree>
    <p:extLst>
      <p:ext uri="{BB962C8B-B14F-4D97-AF65-F5344CB8AC3E}">
        <p14:creationId xmlns:p14="http://schemas.microsoft.com/office/powerpoint/2010/main" val="1551578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CEC31A-305A-61F7-2D8D-A8BE524DF10D}"/>
              </a:ext>
            </a:extLst>
          </p:cNvPr>
          <p:cNvSpPr>
            <a:spLocks noGrp="1"/>
          </p:cNvSpPr>
          <p:nvPr>
            <p:ph type="body" sz="quarter" idx="25"/>
          </p:nvPr>
        </p:nvSpPr>
        <p:spPr/>
        <p:txBody>
          <a:bodyPr/>
          <a:lstStyle/>
          <a:p>
            <a:r>
              <a:rPr lang="pl-PL" dirty="0"/>
              <a:t>Algorytm Mrówkowy</a:t>
            </a:r>
          </a:p>
        </p:txBody>
      </p:sp>
      <p:sp>
        <p:nvSpPr>
          <p:cNvPr id="3" name="Symbol zastępczy tekstu 2">
            <a:extLst>
              <a:ext uri="{FF2B5EF4-FFF2-40B4-BE49-F238E27FC236}">
                <a16:creationId xmlns:a16="http://schemas.microsoft.com/office/drawing/2014/main" id="{8442AF47-7DB7-FCD5-5A77-86DF1F403036}"/>
              </a:ext>
            </a:extLst>
          </p:cNvPr>
          <p:cNvSpPr>
            <a:spLocks noGrp="1"/>
          </p:cNvSpPr>
          <p:nvPr>
            <p:ph type="body" sz="quarter" idx="27"/>
          </p:nvPr>
        </p:nvSpPr>
        <p:spPr/>
        <p:txBody>
          <a:bodyPr/>
          <a:lstStyle/>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Kroki związane z optymalizacją kolonii mrówek:</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Inicjalizacja: Zaczynamy od umieszczenia mrówek w punkcie startowym.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Ruch: każda mrówka wybiera punkt, do którego ma się przemieścić, w oparciu o funkcję probabilistyczną, która uwzględnia poziom feromonów i informacje heurystyczne. Informacje heurystyczne można traktować jako miarę tego, jak dobry jest dany punkt.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Aktualizowanie śladów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feromonowych</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Ślad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na każdej krawędzi jest aktualizowany na podstawie jakości rozwiązania znalezionego przez mrówkę, która przeszła przez tę krawędź.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Zakończenie: Zatrzymujemy algorytm po określonej liczbie iteracji lub po znalezieniu zadowalającego rozwiązania.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pl-PL" dirty="0"/>
          </a:p>
        </p:txBody>
      </p:sp>
    </p:spTree>
    <p:extLst>
      <p:ext uri="{BB962C8B-B14F-4D97-AF65-F5344CB8AC3E}">
        <p14:creationId xmlns:p14="http://schemas.microsoft.com/office/powerpoint/2010/main" val="1072918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045D16F-E7A8-0ED6-4D99-D9BB4B8DC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92AA174-760C-8E9A-B6F2-ABDA9610FC46}"/>
              </a:ext>
            </a:extLst>
          </p:cNvPr>
          <p:cNvSpPr>
            <a:spLocks noGrp="1"/>
          </p:cNvSpPr>
          <p:nvPr>
            <p:ph type="body" sz="quarter" idx="27"/>
          </p:nvPr>
        </p:nvSpPr>
        <p:spPr/>
        <p:txBody>
          <a:bodyPr/>
          <a:lstStyle/>
          <a:p>
            <a:r>
              <a:rPr lang="pl-PL" sz="1800" kern="100" dirty="0">
                <a:effectLst/>
                <a:latin typeface="Calibri" panose="020F0502020204030204" pitchFamily="34" charset="0"/>
                <a:ea typeface="Calibri" panose="020F0502020204030204" pitchFamily="34" charset="0"/>
                <a:cs typeface="Times New Roman" panose="02020603050405020304" pitchFamily="18" charset="0"/>
              </a:rPr>
              <a:t>Powtarzając te kroki, mrówki stopniowo dojdą do najlepszego rozwiązania problemu. ACO może służyć do rozwiązywania szerokiego zakresu problemów optymalizacyjnych, takich jak problem komiwojażera, w którym celem jest znalezienie najkrótszej ścieżki, która odwiedza zestaw miast.</a:t>
            </a:r>
          </a:p>
          <a:p>
            <a:endParaRPr lang="pl-PL" dirty="0"/>
          </a:p>
        </p:txBody>
      </p:sp>
    </p:spTree>
    <p:extLst>
      <p:ext uri="{BB962C8B-B14F-4D97-AF65-F5344CB8AC3E}">
        <p14:creationId xmlns:p14="http://schemas.microsoft.com/office/powerpoint/2010/main" val="286240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0" y="1113588"/>
            <a:ext cx="3974306" cy="3456384"/>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599"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4"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4"/>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8"/>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6" y="1290630"/>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Algorytmy Ewolucyjne  - Algorytmy Genetyczne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Sztuczne sieci neuronowe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przeszukiwania</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Przeszukiwanie za pomocą algorytmów heurystycznych z implementacją w języku </a:t>
            </a:r>
            <a:r>
              <a:rPr lang="pl-PL" dirty="0" err="1"/>
              <a:t>Python</a:t>
            </a:r>
            <a:r>
              <a:rPr lang="pl-PL" dirty="0"/>
              <a:t> </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Algorytmy mrówkowe  - inteligencja rozproszona</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Uczenie przez wzmacnianie z użyciem algorytmu Q-learning</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Przegląd najnowszych algorytmów AI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0" y="1186756"/>
            <a:ext cx="5793155" cy="2585323"/>
          </a:xfrm>
          <a:prstGeom prst="rect">
            <a:avLst/>
          </a:prstGeom>
          <a:noFill/>
        </p:spPr>
        <p:txBody>
          <a:bodyPr wrap="square">
            <a:spAutoFit/>
          </a:bodyPr>
          <a:lstStyle/>
          <a:p>
            <a:pPr marL="214313" indent="-214313">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13" indent="-214313">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13" indent="-214313">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13" indent="-214313">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69"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18.09.2024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3777</TotalTime>
  <Words>7552</Words>
  <Application>Microsoft Office PowerPoint</Application>
  <PresentationFormat>Pokaz na ekranie (16:9)</PresentationFormat>
  <Paragraphs>544</Paragraphs>
  <Slides>126</Slides>
  <Notes>3</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126</vt:i4>
      </vt:variant>
    </vt:vector>
  </HeadingPairs>
  <TitlesOfParts>
    <vt:vector size="132" baseType="lpstr">
      <vt:lpstr>Arial</vt:lpstr>
      <vt:lpstr>Calibri</vt:lpstr>
      <vt:lpstr>Courier New</vt:lpstr>
      <vt:lpstr>Roboto</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Świadmość a AI</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284</cp:revision>
  <dcterms:created xsi:type="dcterms:W3CDTF">2015-08-12T08:39:11Z</dcterms:created>
  <dcterms:modified xsi:type="dcterms:W3CDTF">2024-09-18T07:43:55Z</dcterms:modified>
</cp:coreProperties>
</file>